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78" r:id="rId3"/>
    <p:sldId id="296" r:id="rId4"/>
    <p:sldId id="292" r:id="rId5"/>
    <p:sldId id="283" r:id="rId6"/>
    <p:sldId id="286" r:id="rId7"/>
    <p:sldId id="287" r:id="rId8"/>
    <p:sldId id="288" r:id="rId9"/>
    <p:sldId id="289" r:id="rId10"/>
    <p:sldId id="290" r:id="rId11"/>
    <p:sldId id="282" r:id="rId12"/>
    <p:sldId id="305" r:id="rId13"/>
    <p:sldId id="297" r:id="rId14"/>
    <p:sldId id="306" r:id="rId15"/>
    <p:sldId id="307" r:id="rId16"/>
    <p:sldId id="298" r:id="rId17"/>
    <p:sldId id="299" r:id="rId18"/>
    <p:sldId id="302" r:id="rId19"/>
    <p:sldId id="285" r:id="rId20"/>
    <p:sldId id="293" r:id="rId21"/>
    <p:sldId id="25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81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60" d="100"/>
          <a:sy n="60" d="100"/>
        </p:scale>
        <p:origin x="-835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2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0D85-AF31-478D-9EEE-AB7615EDB34B}" type="datetimeFigureOut">
              <a:rPr lang="pt-BR" smtClean="0"/>
              <a:pPr/>
              <a:t>17/04/2017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0EA3-EF07-4BF3-BBBF-E83ABAF794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043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7623" y="1506433"/>
            <a:ext cx="8426083" cy="66999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2176463"/>
            <a:ext cx="8387878" cy="2871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pt-BR" dirty="0" smtClean="0"/>
              <a:t>Nome do autor</a:t>
            </a:r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417" y="2517789"/>
            <a:ext cx="8379061" cy="2871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pt-BR" dirty="0" smtClean="0"/>
              <a:t>Especialização, formação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20199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637" y="1398588"/>
            <a:ext cx="8756726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637" y="1905992"/>
            <a:ext cx="8756727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E-mail:</a:t>
            </a:r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93636" y="2284300"/>
            <a:ext cx="8756727" cy="3618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Telefone: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636" y="2667694"/>
            <a:ext cx="8756727" cy="2583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Site: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300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631982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pt-BR" dirty="0" smtClean="0">
                <a:solidFill>
                  <a:schemeClr val="tx1"/>
                </a:solidFill>
              </a:defRPr>
            </a:lvl1pPr>
            <a:lvl2pPr>
              <a:defRPr lang="pt-BR" dirty="0" smtClean="0">
                <a:solidFill>
                  <a:schemeClr val="tx1"/>
                </a:solidFill>
              </a:defRPr>
            </a:lvl2pPr>
            <a:lvl3pPr>
              <a:defRPr lang="pt-BR" dirty="0" smtClean="0">
                <a:solidFill>
                  <a:schemeClr val="tx1"/>
                </a:solidFill>
              </a:defRPr>
            </a:lvl3pPr>
            <a:lvl4pPr>
              <a:defRPr lang="pt-BR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47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64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9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956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25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63" y="449263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7363" y="204946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278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1944895"/>
            <a:ext cx="3740146" cy="3937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93514" y="1944895"/>
            <a:ext cx="3921835" cy="3937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3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21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3" r:id="rId3"/>
    <p:sldLayoutId id="2147483674" r:id="rId4"/>
    <p:sldLayoutId id="2147483662" r:id="rId5"/>
    <p:sldLayoutId id="2147483666" r:id="rId6"/>
    <p:sldLayoutId id="2147483668" r:id="rId7"/>
    <p:sldLayoutId id="2147483672" r:id="rId8"/>
    <p:sldLayoutId id="2147483671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5818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Fundição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355600" y="2232612"/>
            <a:ext cx="8387878" cy="287127"/>
          </a:xfrm>
        </p:spPr>
        <p:txBody>
          <a:bodyPr/>
          <a:lstStyle/>
          <a:p>
            <a:r>
              <a:rPr lang="pt-BR" sz="1800" b="1" dirty="0" err="1" smtClean="0"/>
              <a:t>Georgia</a:t>
            </a:r>
            <a:r>
              <a:rPr lang="pt-BR" sz="1800" b="1" dirty="0" smtClean="0"/>
              <a:t> Cavalli e Maria Eduarda Quissini Dias</a:t>
            </a:r>
            <a:endParaRPr lang="pt-BR" sz="1800" b="1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364417" y="2557894"/>
            <a:ext cx="8379061" cy="287127"/>
          </a:xfrm>
        </p:spPr>
        <p:txBody>
          <a:bodyPr/>
          <a:lstStyle/>
          <a:p>
            <a:r>
              <a:rPr lang="pt-BR" dirty="0" smtClean="0"/>
              <a:t>Introdução à Engenharia Mecânica | EMC | Centro </a:t>
            </a:r>
            <a:r>
              <a:rPr lang="pt-BR" dirty="0" smtClean="0"/>
              <a:t>Tecnológico 2017-1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105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4306765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9) </a:t>
            </a:r>
            <a:r>
              <a:rPr lang="pt-BR" sz="2400" b="1" dirty="0" err="1" smtClean="0"/>
              <a:t>Rebarbação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É </a:t>
            </a:r>
            <a:r>
              <a:rPr lang="pt-BR" sz="2000" dirty="0" smtClean="0">
                <a:solidFill>
                  <a:schemeClr val="tx1"/>
                </a:solidFill>
              </a:rPr>
              <a:t>a retirada dos canais de alimentação, </a:t>
            </a:r>
            <a:r>
              <a:rPr lang="pt-BR" sz="2000" dirty="0" err="1" smtClean="0">
                <a:solidFill>
                  <a:schemeClr val="tx1"/>
                </a:solidFill>
              </a:rPr>
              <a:t>massalotes</a:t>
            </a:r>
            <a:r>
              <a:rPr lang="pt-BR" sz="2000" dirty="0" smtClean="0">
                <a:solidFill>
                  <a:schemeClr val="tx1"/>
                </a:solidFill>
              </a:rPr>
              <a:t> e rebarbas que se formam durante a fundição.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b="1" dirty="0" smtClean="0"/>
              <a:t>10) Acabamento e Limpeza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É </a:t>
            </a:r>
            <a:r>
              <a:rPr lang="pt-BR" sz="2000" dirty="0" smtClean="0">
                <a:solidFill>
                  <a:schemeClr val="tx1"/>
                </a:solidFill>
              </a:rPr>
              <a:t>realizada para a retirada das incrustações de areia e pontas da peça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 descr="Resultado de imagem para peças de fundiç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713" y="943706"/>
            <a:ext cx="2575902" cy="19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peças de fundiç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977" y="3112844"/>
            <a:ext cx="28574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694" y="1161218"/>
            <a:ext cx="6637620" cy="47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395" y="1847799"/>
            <a:ext cx="8426083" cy="669990"/>
          </a:xfrm>
        </p:spPr>
        <p:txBody>
          <a:bodyPr/>
          <a:lstStyle/>
          <a:p>
            <a:r>
              <a:rPr lang="pt-BR" dirty="0" smtClean="0"/>
              <a:t>Outros métodos de fundição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28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Moldagem </a:t>
            </a:r>
            <a:r>
              <a:rPr lang="pt-BR" sz="3600" dirty="0"/>
              <a:t>em </a:t>
            </a:r>
            <a:r>
              <a:rPr lang="pt-BR" sz="3600" dirty="0" smtClean="0"/>
              <a:t>Casca/Shell </a:t>
            </a:r>
            <a:r>
              <a:rPr lang="pt-BR" sz="3600" dirty="0" err="1" smtClean="0"/>
              <a:t>molding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</a:t>
            </a:r>
            <a:r>
              <a:rPr lang="pt-BR" dirty="0" smtClean="0"/>
              <a:t>olde </a:t>
            </a:r>
            <a:r>
              <a:rPr lang="pt-BR" dirty="0"/>
              <a:t>em areia sobre um modelo de </a:t>
            </a:r>
            <a:r>
              <a:rPr lang="pt-BR" dirty="0" smtClean="0"/>
              <a:t>metal;</a:t>
            </a:r>
          </a:p>
          <a:p>
            <a:r>
              <a:rPr lang="pt-BR" dirty="0"/>
              <a:t>M</a:t>
            </a:r>
            <a:r>
              <a:rPr lang="pt-BR" dirty="0" smtClean="0"/>
              <a:t>enor </a:t>
            </a:r>
            <a:r>
              <a:rPr lang="pt-BR" dirty="0"/>
              <a:t>quantidade de </a:t>
            </a:r>
            <a:r>
              <a:rPr lang="pt-BR" dirty="0" smtClean="0"/>
              <a:t>material;</a:t>
            </a:r>
          </a:p>
          <a:p>
            <a:r>
              <a:rPr lang="pt-BR" dirty="0"/>
              <a:t>M</a:t>
            </a:r>
            <a:r>
              <a:rPr lang="pt-BR" dirty="0" smtClean="0"/>
              <a:t>elhor acabamento;</a:t>
            </a:r>
          </a:p>
          <a:p>
            <a:r>
              <a:rPr lang="pt-BR" dirty="0"/>
              <a:t>P</a:t>
            </a:r>
            <a:r>
              <a:rPr lang="pt-BR" dirty="0" smtClean="0"/>
              <a:t>rocesso </a:t>
            </a:r>
            <a:r>
              <a:rPr lang="pt-BR" dirty="0"/>
              <a:t>mais caro que o </a:t>
            </a:r>
            <a:r>
              <a:rPr lang="pt-BR" dirty="0" smtClean="0"/>
              <a:t>convencional.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658" y="1037390"/>
            <a:ext cx="6706647" cy="50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5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137" y="303472"/>
            <a:ext cx="7471610" cy="523626"/>
          </a:xfrm>
        </p:spPr>
        <p:txBody>
          <a:bodyPr/>
          <a:lstStyle/>
          <a:p>
            <a:r>
              <a:rPr lang="pt-BR" dirty="0" smtClean="0"/>
              <a:t>Fundição por Cera perdida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42" y="320312"/>
            <a:ext cx="4812631" cy="567890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041" y="243312"/>
            <a:ext cx="2533650" cy="2857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231" y="3317381"/>
            <a:ext cx="2863731" cy="28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9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Fundição </a:t>
            </a:r>
            <a:r>
              <a:rPr lang="pt-BR" dirty="0"/>
              <a:t>p</a:t>
            </a:r>
            <a:r>
              <a:rPr lang="pt-BR" dirty="0" smtClean="0"/>
              <a:t>or </a:t>
            </a:r>
            <a:r>
              <a:rPr lang="pt-BR" dirty="0"/>
              <a:t>C</a:t>
            </a:r>
            <a:r>
              <a:rPr lang="pt-BR" dirty="0" smtClean="0"/>
              <a:t>era </a:t>
            </a:r>
            <a:r>
              <a:rPr lang="pt-BR" dirty="0"/>
              <a:t>P</a:t>
            </a:r>
            <a:r>
              <a:rPr lang="pt-BR" dirty="0" smtClean="0"/>
              <a:t>erdida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/>
              <a:t>vantagens desse processo é que podem ser produzidas várias peças em série com alto grau de detalhamento e praticamente </a:t>
            </a:r>
            <a:r>
              <a:rPr lang="pt-BR" dirty="0" smtClean="0"/>
              <a:t>acabadas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desvantagem é que o tamanho das peças é </a:t>
            </a:r>
            <a:r>
              <a:rPr lang="pt-BR" dirty="0" smtClean="0"/>
              <a:t>limitado.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897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Fundição por Injeção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</a:t>
            </a:r>
            <a:r>
              <a:rPr lang="pt-BR" dirty="0" smtClean="0"/>
              <a:t>etal </a:t>
            </a:r>
            <a:r>
              <a:rPr lang="pt-BR" dirty="0"/>
              <a:t>é </a:t>
            </a:r>
            <a:r>
              <a:rPr lang="pt-BR" dirty="0" smtClean="0"/>
              <a:t>bombeado </a:t>
            </a:r>
            <a:r>
              <a:rPr lang="pt-BR" dirty="0"/>
              <a:t>para dentro do </a:t>
            </a:r>
            <a:r>
              <a:rPr lang="pt-BR" dirty="0" smtClean="0"/>
              <a:t>molde;</a:t>
            </a:r>
          </a:p>
          <a:p>
            <a:r>
              <a:rPr lang="pt-BR" dirty="0" smtClean="0"/>
              <a:t>Matriz </a:t>
            </a:r>
            <a:r>
              <a:rPr lang="pt-BR" dirty="0"/>
              <a:t>é resfriada com </a:t>
            </a:r>
            <a:r>
              <a:rPr lang="pt-BR" dirty="0" smtClean="0"/>
              <a:t>água;</a:t>
            </a:r>
          </a:p>
          <a:p>
            <a:r>
              <a:rPr lang="pt-BR" dirty="0"/>
              <a:t>R</a:t>
            </a:r>
            <a:r>
              <a:rPr lang="pt-BR" dirty="0" smtClean="0"/>
              <a:t>esfriamento </a:t>
            </a:r>
            <a:r>
              <a:rPr lang="pt-BR" dirty="0"/>
              <a:t>mais </a:t>
            </a:r>
            <a:r>
              <a:rPr lang="pt-BR" dirty="0" smtClean="0"/>
              <a:t>rápido;</a:t>
            </a:r>
          </a:p>
          <a:p>
            <a:r>
              <a:rPr lang="pt-BR" dirty="0"/>
              <a:t>M</a:t>
            </a:r>
            <a:r>
              <a:rPr lang="pt-BR" dirty="0" smtClean="0"/>
              <a:t>aior detalhamento;</a:t>
            </a:r>
          </a:p>
          <a:p>
            <a:r>
              <a:rPr lang="pt-PT" dirty="0"/>
              <a:t>E</a:t>
            </a:r>
            <a:r>
              <a:rPr lang="pt-PT" dirty="0" smtClean="0"/>
              <a:t>xcelente acabamento;</a:t>
            </a:r>
          </a:p>
          <a:p>
            <a:r>
              <a:rPr lang="pt-PT" dirty="0" smtClean="0"/>
              <a:t>Moldes necessitam de maior resistência.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229" y="928132"/>
            <a:ext cx="6562123" cy="52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7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Fundição </a:t>
            </a:r>
            <a:r>
              <a:rPr lang="pt-BR" dirty="0"/>
              <a:t>por </a:t>
            </a:r>
            <a:r>
              <a:rPr lang="pt-BR" dirty="0" smtClean="0"/>
              <a:t>Centrifugação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87888"/>
            <a:ext cx="7600950" cy="4695432"/>
          </a:xfrm>
        </p:spPr>
        <p:txBody>
          <a:bodyPr/>
          <a:lstStyle/>
          <a:p>
            <a:r>
              <a:rPr lang="pt-BR" sz="2400" dirty="0"/>
              <a:t>M</a:t>
            </a:r>
            <a:r>
              <a:rPr lang="pt-BR" sz="2400" dirty="0" smtClean="0"/>
              <a:t>olde </a:t>
            </a:r>
            <a:r>
              <a:rPr lang="pt-BR" sz="2400" dirty="0"/>
              <a:t>permanece </a:t>
            </a:r>
            <a:r>
              <a:rPr lang="pt-BR" sz="2400" dirty="0" smtClean="0"/>
              <a:t>girando;</a:t>
            </a:r>
          </a:p>
          <a:p>
            <a:r>
              <a:rPr lang="pt-BR" sz="2400" dirty="0"/>
              <a:t>V</a:t>
            </a:r>
            <a:r>
              <a:rPr lang="pt-BR" sz="2400" dirty="0" smtClean="0"/>
              <a:t>azamento mais eficiente;</a:t>
            </a:r>
          </a:p>
          <a:p>
            <a:r>
              <a:rPr lang="pt-BR" sz="2400" dirty="0"/>
              <a:t>M</a:t>
            </a:r>
            <a:r>
              <a:rPr lang="pt-BR" sz="2400" dirty="0" smtClean="0"/>
              <a:t>ais </a:t>
            </a:r>
            <a:r>
              <a:rPr lang="pt-BR" sz="2400" dirty="0"/>
              <a:t>caro que o processo </a:t>
            </a:r>
            <a:r>
              <a:rPr lang="pt-BR" sz="2400" dirty="0" smtClean="0"/>
              <a:t>normal;</a:t>
            </a:r>
          </a:p>
          <a:p>
            <a:r>
              <a:rPr lang="pt-BR" sz="2400" dirty="0" smtClean="0"/>
              <a:t>Usado para fabricação de tubos.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436" y="3506544"/>
            <a:ext cx="3487039" cy="24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7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415" y="900068"/>
            <a:ext cx="7501169" cy="46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6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 Complementares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pt-BR" dirty="0"/>
              <a:t>Conformação </a:t>
            </a:r>
            <a:r>
              <a:rPr lang="pt-BR" dirty="0" smtClean="0"/>
              <a:t>mecânica;</a:t>
            </a:r>
            <a:endParaRPr lang="pt-BR" dirty="0"/>
          </a:p>
          <a:p>
            <a:pPr fontAlgn="t"/>
            <a:r>
              <a:rPr lang="pt-BR" dirty="0" smtClean="0"/>
              <a:t>Usinagem;</a:t>
            </a:r>
            <a:endParaRPr lang="pt-BR" dirty="0"/>
          </a:p>
          <a:p>
            <a:pPr fontAlgn="t"/>
            <a:r>
              <a:rPr lang="pt-BR" dirty="0" smtClean="0"/>
              <a:t>Soldagem;</a:t>
            </a:r>
            <a:endParaRPr lang="pt-BR" dirty="0"/>
          </a:p>
          <a:p>
            <a:pPr fontAlgn="t"/>
            <a:r>
              <a:rPr lang="pt-BR" dirty="0"/>
              <a:t>Cortes de </a:t>
            </a:r>
            <a:r>
              <a:rPr lang="pt-BR" dirty="0" smtClean="0"/>
              <a:t>canais;</a:t>
            </a:r>
            <a:endParaRPr lang="pt-BR" dirty="0"/>
          </a:p>
          <a:p>
            <a:pPr fontAlgn="t"/>
            <a:r>
              <a:rPr lang="pt-BR" dirty="0"/>
              <a:t>Tratamento </a:t>
            </a:r>
            <a:r>
              <a:rPr lang="pt-BR" dirty="0" smtClean="0"/>
              <a:t>térmico.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05204" y="1411753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57604" y="1411753"/>
            <a:ext cx="7886700" cy="4503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581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2400" dirty="0" smtClean="0"/>
              <a:t>Material </a:t>
            </a:r>
            <a:r>
              <a:rPr lang="pt-BR" sz="2400" dirty="0"/>
              <a:t>líquido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Molde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Solidificação </a:t>
            </a:r>
            <a:r>
              <a:rPr lang="pt-BR" sz="2400" dirty="0" smtClean="0">
                <a:sym typeface="Wingdings" panose="05000000000000000000" pitchFamily="2" charset="2"/>
              </a:rPr>
              <a:t></a:t>
            </a:r>
            <a:r>
              <a:rPr lang="pt-BR" sz="2400" dirty="0" smtClean="0"/>
              <a:t> Peça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m para processo fundi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664" y="2466026"/>
            <a:ext cx="4744672" cy="30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Fundições em SC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2304" cy="4351338"/>
          </a:xfrm>
          <a:prstGeom prst="rect">
            <a:avLst/>
          </a:prstGeo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CRM Fundições de Metais – São José;</a:t>
            </a:r>
          </a:p>
          <a:p>
            <a:r>
              <a:rPr lang="pt-BR" sz="2400" dirty="0" err="1" smtClean="0">
                <a:solidFill>
                  <a:schemeClr val="tx1"/>
                </a:solidFill>
              </a:rPr>
              <a:t>Precicast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Fundição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Precisão </a:t>
            </a:r>
            <a:r>
              <a:rPr lang="pt-BR" sz="2400" dirty="0" smtClean="0">
                <a:solidFill>
                  <a:schemeClr val="tx1"/>
                </a:solidFill>
              </a:rPr>
              <a:t>– São José;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Fundição Biguaçu – Biguaçu;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Fundição Hernandez de Itajaí – Itajaí;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Tupy S.A – Joinville.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56" t="28011" r="19134" b="7003"/>
          <a:stretch/>
        </p:blipFill>
        <p:spPr bwMode="auto">
          <a:xfrm>
            <a:off x="1544943" y="975516"/>
            <a:ext cx="6678641" cy="49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90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40529" y="1738556"/>
            <a:ext cx="8756726" cy="1262551"/>
          </a:xfrm>
        </p:spPr>
        <p:txBody>
          <a:bodyPr/>
          <a:lstStyle/>
          <a:p>
            <a:r>
              <a:rPr lang="pt-BR" sz="4800" dirty="0" smtClean="0"/>
              <a:t>OBRIGADA PELA ATENÇÃO!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26388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pt-BR" dirty="0" smtClean="0"/>
              <a:t>Simplicidade;</a:t>
            </a:r>
            <a:endParaRPr lang="pt-BR" dirty="0"/>
          </a:p>
          <a:p>
            <a:pPr marL="285750" indent="-285750"/>
            <a:r>
              <a:rPr lang="pt-BR" dirty="0" smtClean="0"/>
              <a:t>Economia;</a:t>
            </a:r>
            <a:endParaRPr lang="pt-BR" dirty="0"/>
          </a:p>
          <a:p>
            <a:pPr marL="285750" indent="-285750"/>
            <a:r>
              <a:rPr lang="pt-BR" dirty="0"/>
              <a:t>Grande </a:t>
            </a:r>
            <a:r>
              <a:rPr lang="pt-BR" dirty="0" smtClean="0"/>
              <a:t>escalas;</a:t>
            </a:r>
            <a:endParaRPr lang="pt-BR" dirty="0"/>
          </a:p>
          <a:p>
            <a:pPr marL="285750" indent="-285750"/>
            <a:r>
              <a:rPr lang="pt-BR" dirty="0"/>
              <a:t>Peças de geometria </a:t>
            </a:r>
            <a:r>
              <a:rPr lang="pt-BR" dirty="0" smtClean="0"/>
              <a:t>complexa.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72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2304" cy="435133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Elevadas tensões residuais;</a:t>
            </a:r>
          </a:p>
          <a:p>
            <a:pPr algn="just"/>
            <a:r>
              <a:rPr lang="pt-BR" dirty="0" err="1" smtClean="0">
                <a:solidFill>
                  <a:schemeClr val="tx1"/>
                </a:solidFill>
              </a:rPr>
              <a:t>Microporosidade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Variações de tamanho de grão;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Menos resistência e ductilidade.</a:t>
            </a:r>
          </a:p>
          <a:p>
            <a:pPr marL="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0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5204" y="1411753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1) Fabricação do modelo;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2) Confecção do molde;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3) Fabricação do macho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4) Drenos;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5</a:t>
            </a:r>
            <a:r>
              <a:rPr lang="pt-BR" sz="2000" dirty="0" smtClean="0">
                <a:solidFill>
                  <a:schemeClr val="tx1"/>
                </a:solidFill>
              </a:rPr>
              <a:t>) Fusão;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6) Vazamento;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7) Esfriamento </a:t>
            </a:r>
            <a:r>
              <a:rPr lang="pt-BR" sz="2000" dirty="0">
                <a:solidFill>
                  <a:schemeClr val="tx1"/>
                </a:solidFill>
              </a:rPr>
              <a:t>e </a:t>
            </a:r>
            <a:r>
              <a:rPr lang="pt-BR" sz="2000" dirty="0" smtClean="0">
                <a:solidFill>
                  <a:schemeClr val="tx1"/>
                </a:solidFill>
              </a:rPr>
              <a:t>solidificação;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8) </a:t>
            </a:r>
            <a:r>
              <a:rPr lang="pt-BR" sz="2000" dirty="0" err="1" smtClean="0">
                <a:solidFill>
                  <a:schemeClr val="tx1"/>
                </a:solidFill>
              </a:rPr>
              <a:t>Desmoldagem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9) </a:t>
            </a:r>
            <a:r>
              <a:rPr lang="pt-BR" sz="2000" dirty="0" err="1" smtClean="0">
                <a:solidFill>
                  <a:schemeClr val="tx1"/>
                </a:solidFill>
              </a:rPr>
              <a:t>Rebarbação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10) Acabamento </a:t>
            </a:r>
            <a:r>
              <a:rPr lang="pt-BR" sz="2000" dirty="0">
                <a:solidFill>
                  <a:schemeClr val="tx1"/>
                </a:solidFill>
              </a:rPr>
              <a:t>e </a:t>
            </a:r>
            <a:r>
              <a:rPr lang="pt-BR" sz="2000" dirty="0" smtClean="0">
                <a:solidFill>
                  <a:schemeClr val="tx1"/>
                </a:solidFill>
              </a:rPr>
              <a:t>limpeza.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Aço derretido. Foto: Alaettin YILDIRIM / Shutterstoc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538" y="963369"/>
            <a:ext cx="2929549" cy="45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1) Projeto </a:t>
            </a:r>
            <a:r>
              <a:rPr lang="pt-BR" sz="2400" b="1" dirty="0" smtClean="0"/>
              <a:t>do Modelo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Construção </a:t>
            </a:r>
            <a:r>
              <a:rPr lang="pt-BR" sz="2000" dirty="0">
                <a:solidFill>
                  <a:schemeClr val="tx1"/>
                </a:solidFill>
              </a:rPr>
              <a:t>de um modelo com o formato aproximado da peça a ser fundida. Pode ser feito de madeira, alumínio, aço, resina plástica e até isopor.</a:t>
            </a:r>
            <a:endParaRPr lang="pt-BR" sz="2000" b="1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2) Confecção do Molde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O </a:t>
            </a:r>
            <a:r>
              <a:rPr lang="pt-BR" sz="2000" dirty="0" smtClean="0">
                <a:solidFill>
                  <a:schemeClr val="tx1"/>
                </a:solidFill>
              </a:rPr>
              <a:t>molde é o dispositivo onde o metal fundido será despejado para a obtenção da peça desejada. Geralmente é composto de areia e aglomerantes.</a:t>
            </a:r>
            <a:endParaRPr lang="pt-BR" sz="2000" b="1" dirty="0" smtClean="0"/>
          </a:p>
        </p:txBody>
      </p:sp>
      <p:pic>
        <p:nvPicPr>
          <p:cNvPr id="3074" name="Picture 2" descr="Resultado de imagem para modelo para fundição com ar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164" y="957194"/>
            <a:ext cx="6350146" cy="54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1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3</a:t>
            </a:r>
            <a:r>
              <a:rPr lang="pt-BR" sz="2400" b="1" dirty="0" smtClean="0"/>
              <a:t>) Fabricação do macho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Macho </a:t>
            </a:r>
            <a:r>
              <a:rPr lang="pt-BR" sz="2000" dirty="0">
                <a:solidFill>
                  <a:schemeClr val="tx1"/>
                </a:solidFill>
              </a:rPr>
              <a:t>é o</a:t>
            </a:r>
            <a:r>
              <a:rPr lang="pt-BR" sz="2000" dirty="0" smtClean="0">
                <a:solidFill>
                  <a:schemeClr val="tx1"/>
                </a:solidFill>
              </a:rPr>
              <a:t> dispositivo que </a:t>
            </a:r>
            <a:r>
              <a:rPr lang="pt-BR" sz="2000" dirty="0">
                <a:solidFill>
                  <a:schemeClr val="tx1"/>
                </a:solidFill>
              </a:rPr>
              <a:t>tem a finalidade de formar os vazios, furos e reentrâncias da peça</a:t>
            </a:r>
            <a:r>
              <a:rPr lang="pt-BR" sz="2000" dirty="0" smtClean="0">
                <a:solidFill>
                  <a:schemeClr val="tx1"/>
                </a:solidFill>
              </a:rPr>
              <a:t>. </a:t>
            </a:r>
            <a:r>
              <a:rPr lang="pt-BR" sz="2000" dirty="0">
                <a:solidFill>
                  <a:schemeClr val="tx1"/>
                </a:solidFill>
              </a:rPr>
              <a:t>S</a:t>
            </a:r>
            <a:r>
              <a:rPr lang="pt-BR" sz="2000" dirty="0" smtClean="0">
                <a:solidFill>
                  <a:schemeClr val="tx1"/>
                </a:solidFill>
              </a:rPr>
              <a:t>ão dispostos nos </a:t>
            </a:r>
            <a:r>
              <a:rPr lang="pt-BR" sz="2000" dirty="0">
                <a:solidFill>
                  <a:schemeClr val="tx1"/>
                </a:solidFill>
              </a:rPr>
              <a:t>moldes antes que eles sejam fechados para receber </a:t>
            </a:r>
            <a:r>
              <a:rPr lang="pt-BR" sz="2000" dirty="0" smtClean="0">
                <a:solidFill>
                  <a:schemeClr val="tx1"/>
                </a:solidFill>
              </a:rPr>
              <a:t>o metal </a:t>
            </a:r>
            <a:r>
              <a:rPr lang="pt-BR" sz="2000" dirty="0">
                <a:solidFill>
                  <a:schemeClr val="tx1"/>
                </a:solidFill>
              </a:rPr>
              <a:t>líquido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b="1" dirty="0" smtClean="0"/>
              <a:t>4) Drenos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Os </a:t>
            </a:r>
            <a:r>
              <a:rPr lang="pt-BR" sz="2000" dirty="0" smtClean="0">
                <a:solidFill>
                  <a:schemeClr val="tx1"/>
                </a:solidFill>
              </a:rPr>
              <a:t>drenos são pequenas “sobras” na feitura dos moldes de fundição para que seja possível expulsar o ar e possíveis contaminações após o material fundido preencher as cavidades.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/>
              <a:t>	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/>
              <a:t>	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5126" name="Picture 6" descr="Resultado de imagem para desmoldagem fundi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626" y="1148972"/>
            <a:ext cx="6533148" cy="48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1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5) Fusão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É </a:t>
            </a:r>
            <a:r>
              <a:rPr lang="pt-BR" sz="2000" dirty="0" smtClean="0">
                <a:solidFill>
                  <a:schemeClr val="tx1"/>
                </a:solidFill>
              </a:rPr>
              <a:t>a etapa em que os metais ou ligas metálicas passam do estado sólido para o estado líquido.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6</a:t>
            </a:r>
            <a:r>
              <a:rPr lang="pt-BR" sz="2400" b="1" dirty="0" smtClean="0"/>
              <a:t>) Vazamento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É </a:t>
            </a:r>
            <a:r>
              <a:rPr lang="pt-BR" sz="2000" dirty="0" smtClean="0">
                <a:solidFill>
                  <a:schemeClr val="tx1"/>
                </a:solidFill>
              </a:rPr>
              <a:t>o enchimento do molde com o metal fundido.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/>
              <a:t>	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/>
              <a:t>	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m para processo fundi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455" y="4009293"/>
            <a:ext cx="3950792" cy="20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macho na fundi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864" y="1092161"/>
            <a:ext cx="7085188" cy="55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5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Fabricação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7) Esfriamento e solidificação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É </a:t>
            </a:r>
            <a:r>
              <a:rPr lang="pt-BR" sz="2400" dirty="0" smtClean="0">
                <a:solidFill>
                  <a:schemeClr val="tx1"/>
                </a:solidFill>
              </a:rPr>
              <a:t>a etapa mais crítica do processo, já que um esfriamento excessivamente rápido pode provocar tensões mecânicas na peça.  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8</a:t>
            </a:r>
            <a:r>
              <a:rPr lang="pt-BR" sz="2400" b="1" dirty="0" smtClean="0"/>
              <a:t>) </a:t>
            </a:r>
            <a:r>
              <a:rPr lang="pt-BR" sz="2400" b="1" dirty="0" err="1" smtClean="0"/>
              <a:t>Desmoldagem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É </a:t>
            </a:r>
            <a:r>
              <a:rPr lang="pt-BR" sz="2400" dirty="0" smtClean="0">
                <a:solidFill>
                  <a:schemeClr val="tx1"/>
                </a:solidFill>
              </a:rPr>
              <a:t>a retirada da peça já solidificada do molde, podendo ser realizada manualmente ou por processos mecânicos.</a:t>
            </a: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/>
              <a:t>	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	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/>
              <a:t>	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565</Words>
  <Application>Microsoft Office PowerPoint</Application>
  <PresentationFormat>Apresentação na tela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Fundição</vt:lpstr>
      <vt:lpstr>O que é?</vt:lpstr>
      <vt:lpstr>Vantagens</vt:lpstr>
      <vt:lpstr>Desvantagens</vt:lpstr>
      <vt:lpstr>Fabricação</vt:lpstr>
      <vt:lpstr>Fabricação</vt:lpstr>
      <vt:lpstr>Fabricação</vt:lpstr>
      <vt:lpstr>Fabricação</vt:lpstr>
      <vt:lpstr>Fabricação</vt:lpstr>
      <vt:lpstr>Fabricação</vt:lpstr>
      <vt:lpstr>RESUMO</vt:lpstr>
      <vt:lpstr>Outros métodos de fundição</vt:lpstr>
      <vt:lpstr>Moldagem em Casca/Shell molding</vt:lpstr>
      <vt:lpstr>Fundição por Cera perdida</vt:lpstr>
      <vt:lpstr>Fundição por Cera Perdida</vt:lpstr>
      <vt:lpstr>Fundição por Injeção</vt:lpstr>
      <vt:lpstr>Fundição por Centrifugação</vt:lpstr>
      <vt:lpstr>Slide 18</vt:lpstr>
      <vt:lpstr>Processos Complementares</vt:lpstr>
      <vt:lpstr>Fundições em SC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</dc:creator>
  <cp:lastModifiedBy> </cp:lastModifiedBy>
  <cp:revision>79</cp:revision>
  <dcterms:created xsi:type="dcterms:W3CDTF">2014-05-15T19:13:18Z</dcterms:created>
  <dcterms:modified xsi:type="dcterms:W3CDTF">2017-04-17T21:09:28Z</dcterms:modified>
</cp:coreProperties>
</file>